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84" r:id="rId17"/>
    <p:sldId id="270" r:id="rId18"/>
    <p:sldId id="278" r:id="rId19"/>
    <p:sldId id="296" r:id="rId20"/>
    <p:sldId id="287" r:id="rId21"/>
    <p:sldId id="294" r:id="rId22"/>
    <p:sldId id="275" r:id="rId23"/>
    <p:sldId id="277" r:id="rId24"/>
    <p:sldId id="291" r:id="rId25"/>
    <p:sldId id="293"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p:scale>
          <a:sx n="100" d="100"/>
          <a:sy n="100" d="100"/>
        </p:scale>
        <p:origin x="702" y="1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hyperlink" Target="https://github.com/likeawednesday/TechCamp_DataViz/blob/main/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https://github.com/likeawednesday/TechCamp_DataViz/blob/main/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solidFill>
                <a:schemeClr val="tx1"/>
              </a:solidFill>
            </a:rPr>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solidFill>
                <a:schemeClr val="tx1"/>
              </a:solidFill>
            </a:rPr>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solidFill>
                <a:schemeClr val="tx1"/>
              </a:solidFill>
            </a:rPr>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85844">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85787">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85787">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1740129" y="2124"/>
          <a:ext cx="7035340"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What brings you to Tech Camp?</a:t>
          </a:r>
        </a:p>
      </dsp:txBody>
      <dsp:txXfrm>
        <a:off x="1808583" y="70578"/>
        <a:ext cx="6898432" cy="1265378"/>
      </dsp:txXfrm>
    </dsp:sp>
    <dsp:sp modelId="{6C89856F-552A-4F5E-8E57-5804927CE98F}">
      <dsp:nvSpPr>
        <dsp:cNvPr id="0" name=""/>
        <dsp:cNvSpPr/>
      </dsp:nvSpPr>
      <dsp:spPr>
        <a:xfrm>
          <a:off x="1740129" y="1474525"/>
          <a:ext cx="703318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What are you hoping to learn in this class?</a:t>
          </a:r>
        </a:p>
      </dsp:txBody>
      <dsp:txXfrm>
        <a:off x="1808583" y="1542979"/>
        <a:ext cx="6896274" cy="1265378"/>
      </dsp:txXfrm>
    </dsp:sp>
    <dsp:sp modelId="{989D5816-A2CB-46CA-913E-B08D4243B40A}">
      <dsp:nvSpPr>
        <dsp:cNvPr id="0" name=""/>
        <dsp:cNvSpPr/>
      </dsp:nvSpPr>
      <dsp:spPr>
        <a:xfrm>
          <a:off x="1740129" y="2946926"/>
          <a:ext cx="703318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53340" rIns="106680" bIns="5334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tx1"/>
              </a:solidFill>
            </a:rPr>
            <a:t>What do you know, or think you know, already about Python and/or data visualization?</a:t>
          </a:r>
        </a:p>
      </dsp:txBody>
      <dsp:txXfrm>
        <a:off x="1808583" y="3015380"/>
        <a:ext cx="689627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17</a:t>
            </a:fld>
            <a:endParaRPr lang="en-US"/>
          </a:p>
        </p:txBody>
      </p:sp>
    </p:spTree>
    <p:extLst>
      <p:ext uri="{BB962C8B-B14F-4D97-AF65-F5344CB8AC3E}">
        <p14:creationId xmlns:p14="http://schemas.microsoft.com/office/powerpoint/2010/main" val="256142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time to determine which kitty we need next</a:t>
            </a:r>
          </a:p>
        </p:txBody>
      </p:sp>
      <p:sp>
        <p:nvSpPr>
          <p:cNvPr id="4" name="Slide Number Placeholder 3"/>
          <p:cNvSpPr>
            <a:spLocks noGrp="1"/>
          </p:cNvSpPr>
          <p:nvPr>
            <p:ph type="sldNum" sz="quarter" idx="5"/>
          </p:nvPr>
        </p:nvSpPr>
        <p:spPr/>
        <p:txBody>
          <a:bodyPr/>
          <a:lstStyle/>
          <a:p>
            <a:fld id="{E2A54669-0D51-4C42-B375-DC5BE00670A4}" type="slidenum">
              <a:rPr lang="en-US" smtClean="0"/>
              <a:t>23</a:t>
            </a:fld>
            <a:endParaRPr lang="en-US"/>
          </a:p>
        </p:txBody>
      </p:sp>
    </p:spTree>
    <p:extLst>
      <p:ext uri="{BB962C8B-B14F-4D97-AF65-F5344CB8AC3E}">
        <p14:creationId xmlns:p14="http://schemas.microsoft.com/office/powerpoint/2010/main" val="369561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7/20/2023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7/20/2023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10.jpe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2.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andas.pydata.org/pandas-docs/stable/reference/api/pandas.DataFrame.dropna.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ikeAWednesday/TechCamp_DataViz" TargetMode="External"/><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ikeawednesday/TechCamp_DataViz/blob/main/resources/Visual_Vocabulary_FT4Schools.pdf" TargetMode="External"/><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linear vs. 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a:xfrm>
            <a:off x="3662362" y="6400801"/>
            <a:ext cx="4867275" cy="385586"/>
          </a:xfrm>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a:xfrm>
            <a:off x="6172199" y="1825625"/>
            <a:ext cx="5705475" cy="4351338"/>
          </a:xfrm>
        </p:spPr>
        <p:txBody>
          <a:bodyPr>
            <a:normAutofit/>
          </a:bodyPr>
          <a:lstStyle/>
          <a:p>
            <a:r>
              <a:rPr lang="en-US" dirty="0"/>
              <a:t>Numbers don’t lie (unless you’re as careless as whoever put together this chart), but the methods by which the numbers are gathered and how those numbers are presented can be deceptive.</a:t>
            </a:r>
          </a:p>
          <a:p>
            <a:r>
              <a:rPr lang="en-US" dirty="0"/>
              <a:t>Want some more bad charts?</a:t>
            </a:r>
          </a:p>
          <a:p>
            <a:pPr lvl="1"/>
            <a:r>
              <a:rPr lang="en-US" dirty="0">
                <a:hlinkClick r:id="rId2"/>
              </a:rPr>
              <a:t>Business Insider - 27 Worst Charts</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0" y="1716545"/>
            <a:ext cx="6172199" cy="45777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457826" y="1047751"/>
            <a:ext cx="5953124" cy="4981574"/>
          </a:xfrm>
        </p:spPr>
        <p:txBody>
          <a:bodyPr anchor="t">
            <a:normAutofit lnSpcReduction="10000"/>
          </a:bodyPr>
          <a:lstStyle/>
          <a:p>
            <a:r>
              <a:rPr lang="en-US" sz="2400" dirty="0"/>
              <a:t>What is a library?</a:t>
            </a:r>
          </a:p>
          <a:p>
            <a:pPr lvl="1"/>
            <a:r>
              <a:rPr lang="en-US" dirty="0"/>
              <a:t>A collection of books, journals, and other resources are stored for use.</a:t>
            </a:r>
          </a:p>
          <a:p>
            <a:r>
              <a:rPr lang="en-US" sz="2400" dirty="0"/>
              <a:t>What is a Python library?</a:t>
            </a:r>
          </a:p>
          <a:p>
            <a:pPr lvl="1"/>
            <a:r>
              <a:rPr lang="en-US" dirty="0"/>
              <a:t>A collection of code – think of each Python library like a physical library from which you can check out functions rather than books.</a:t>
            </a:r>
          </a:p>
          <a:p>
            <a:pPr lvl="1"/>
            <a:r>
              <a:rPr lang="en-US" dirty="0"/>
              <a:t>Allows us to code more efficiently in Python by not having to rewrite common code blocks that someone else has already written.</a:t>
            </a:r>
          </a:p>
          <a:p>
            <a:pPr lvl="1"/>
            <a:r>
              <a:rPr lang="en-US" dirty="0"/>
              <a:t>Using a Python library is totally OK! It is not considered plagiarism, and is, in fact, encouraged.</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838200" y="2704013"/>
            <a:ext cx="10515600" cy="3540027"/>
          </a:xfrm>
        </p:spPr>
        <p:txBody>
          <a:bodyPr anchor="ctr">
            <a:normAutofit/>
          </a:bodyPr>
          <a:lstStyle/>
          <a:p>
            <a:pPr marL="0" indent="0">
              <a:buNone/>
            </a:pPr>
            <a:r>
              <a:rPr lang="en-US" dirty="0"/>
              <a:t>Just as book libraries tend to focus on specific audiences (general, children, lawyers, etc.) Python libraries tend to specialize in different kinds of tasks:</a:t>
            </a:r>
          </a:p>
          <a:p>
            <a:pPr lvl="1"/>
            <a:r>
              <a:rPr lang="en-US" dirty="0"/>
              <a:t>Data manipulation: Pandas, </a:t>
            </a:r>
            <a:r>
              <a:rPr lang="en-US" dirty="0" err="1"/>
              <a:t>datatable</a:t>
            </a:r>
            <a:r>
              <a:rPr lang="en-US" dirty="0"/>
              <a:t>, </a:t>
            </a:r>
            <a:r>
              <a:rPr lang="en-US" dirty="0" err="1"/>
              <a:t>PandaPy</a:t>
            </a:r>
            <a:r>
              <a:rPr lang="en-US" dirty="0"/>
              <a:t>, NumPy</a:t>
            </a:r>
          </a:p>
          <a:p>
            <a:pPr lvl="1"/>
            <a:r>
              <a:rPr lang="en-US" dirty="0"/>
              <a:t>Web scraping: </a:t>
            </a:r>
            <a:r>
              <a:rPr lang="en-US" dirty="0" err="1"/>
              <a:t>BeautifulSoup</a:t>
            </a:r>
            <a:r>
              <a:rPr lang="en-US" dirty="0"/>
              <a:t>, Scrapy</a:t>
            </a:r>
          </a:p>
          <a:p>
            <a:pPr lvl="1"/>
            <a:r>
              <a:rPr lang="en-US" dirty="0"/>
              <a:t>Visualization: Matplotlib, Seaborn, </a:t>
            </a:r>
            <a:r>
              <a:rPr lang="en-US" dirty="0" err="1"/>
              <a:t>Plotly</a:t>
            </a:r>
            <a:r>
              <a:rPr lang="en-US" dirty="0"/>
              <a:t>, </a:t>
            </a:r>
            <a:r>
              <a:rPr lang="en-US" dirty="0" err="1"/>
              <a:t>GGplot</a:t>
            </a:r>
            <a:endParaRPr lang="en-US" dirty="0"/>
          </a:p>
          <a:p>
            <a:pPr lvl="1"/>
            <a:r>
              <a:rPr lang="en-US" dirty="0"/>
              <a:t>AI/ML/complex analysis: Scikit-Learn, NumPy, TensorFlow, </a:t>
            </a:r>
            <a:r>
              <a:rPr lang="en-US" dirty="0" err="1"/>
              <a:t>PyTorch</a:t>
            </a:r>
            <a:endParaRPr lang="en-US"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838199" y="2857508"/>
            <a:ext cx="10515599" cy="3484107"/>
          </a:xfrm>
        </p:spPr>
        <p:txBody>
          <a:bodyPr anchor="ctr">
            <a:normAutofit lnSpcReduction="1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import and use today:</a:t>
            </a:r>
          </a:p>
          <a:p>
            <a:pPr lvl="1"/>
            <a:r>
              <a:rPr lang="en-US" sz="2000" dirty="0">
                <a:hlinkClick r:id="rId2"/>
              </a:rPr>
              <a:t>Pandas</a:t>
            </a:r>
            <a:endParaRPr lang="en-US" sz="2000" dirty="0"/>
          </a:p>
          <a:p>
            <a:pPr lvl="1"/>
            <a:r>
              <a:rPr lang="en-US" sz="2000" dirty="0">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819906" cy="3207258"/>
          </a:xfrm>
        </p:spPr>
        <p:txBody>
          <a:bodyPr anchor="t">
            <a:normAutofit/>
          </a:bodyPr>
          <a:lstStyle/>
          <a:p>
            <a:pPr marL="0" indent="0">
              <a:buNone/>
            </a:pPr>
            <a:r>
              <a:rPr lang="en-US" sz="2400" dirty="0">
                <a:solidFill>
                  <a:schemeClr val="bg1"/>
                </a:solidFill>
              </a:rPr>
              <a:t>File: </a:t>
            </a:r>
            <a:r>
              <a:rPr lang="en-US" sz="2400" dirty="0" err="1">
                <a:solidFill>
                  <a:schemeClr val="bg1"/>
                </a:solidFill>
              </a:rPr>
              <a:t>cat_survey.ipynb</a:t>
            </a:r>
            <a:endParaRPr lang="en-US" sz="2400" dirty="0">
              <a:solidFill>
                <a:schemeClr val="bg1"/>
              </a:solidFill>
            </a:endParaRPr>
          </a:p>
          <a:p>
            <a:pPr marL="0" indent="0">
              <a:buNone/>
            </a:pPr>
            <a:r>
              <a:rPr lang="en-US" sz="2400" dirty="0">
                <a:solidFill>
                  <a:schemeClr val="bg1"/>
                </a:solidFill>
              </a:rPr>
              <a:t>Dataset: data/cats.csv</a:t>
            </a:r>
          </a:p>
          <a:p>
            <a:pPr marL="0" indent="0">
              <a:buNone/>
            </a:pPr>
            <a:endParaRPr lang="en-US" sz="2000" dirty="0">
              <a:solidFill>
                <a:schemeClr val="bg1"/>
              </a:solidFill>
            </a:endParaRPr>
          </a:p>
        </p:txBody>
      </p:sp>
    </p:spTree>
    <p:extLst>
      <p:ext uri="{BB962C8B-B14F-4D97-AF65-F5344CB8AC3E}">
        <p14:creationId xmlns:p14="http://schemas.microsoft.com/office/powerpoint/2010/main" val="9702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343374" y="952500"/>
            <a:ext cx="6115201" cy="5086349"/>
          </a:xfrm>
        </p:spPr>
        <p:txBody>
          <a:bodyPr anchor="t">
            <a:normAutofit lnSpcReduction="10000"/>
          </a:bodyPr>
          <a:lstStyle/>
          <a:p>
            <a:r>
              <a:rPr lang="en-US" dirty="0"/>
              <a:t>We’ll look at a sample data set with the following goals:</a:t>
            </a:r>
          </a:p>
          <a:p>
            <a:pPr lvl="1"/>
            <a:r>
              <a:rPr lang="en-US" sz="2800" dirty="0"/>
              <a:t>Learn how to open a flat file in Python and load to a </a:t>
            </a:r>
            <a:r>
              <a:rPr lang="en-US" sz="2800" dirty="0" err="1"/>
              <a:t>dataframe</a:t>
            </a:r>
            <a:endParaRPr lang="en-US" sz="2800" dirty="0"/>
          </a:p>
          <a:p>
            <a:pPr lvl="1"/>
            <a:r>
              <a:rPr lang="en-US" sz="2800" dirty="0"/>
              <a:t>Explore data</a:t>
            </a:r>
          </a:p>
          <a:p>
            <a:pPr lvl="1"/>
            <a:r>
              <a:rPr lang="en-US" sz="2800" dirty="0"/>
              <a:t>Consider what story you can tell</a:t>
            </a:r>
          </a:p>
          <a:p>
            <a:pPr lvl="1"/>
            <a:r>
              <a:rPr lang="en-US" sz="2800" dirty="0"/>
              <a:t>Determine what visual(s) might be appropriate to communicate that story</a:t>
            </a:r>
          </a:p>
          <a:p>
            <a:pPr lvl="1"/>
            <a:r>
              <a:rPr lang="en-US" sz="2800" dirty="0"/>
              <a:t>Make some visuals</a:t>
            </a:r>
          </a:p>
          <a:p>
            <a:pPr lvl="2"/>
            <a:r>
              <a:rPr lang="en-US" sz="2400" dirty="0"/>
              <a:t>Different kinds of visuals</a:t>
            </a:r>
          </a:p>
          <a:p>
            <a:pPr lvl="2"/>
            <a:r>
              <a:rPr lang="en-US" sz="2400" dirty="0"/>
              <a:t>Labels and legends</a:t>
            </a:r>
          </a:p>
          <a:p>
            <a:pPr lvl="2"/>
            <a:r>
              <a:rPr lang="en-US" sz="2400" dirty="0"/>
              <a:t>Change colors</a:t>
            </a:r>
          </a:p>
        </p:txBody>
      </p:sp>
    </p:spTree>
    <p:extLst>
      <p:ext uri="{BB962C8B-B14F-4D97-AF65-F5344CB8AC3E}">
        <p14:creationId xmlns:p14="http://schemas.microsoft.com/office/powerpoint/2010/main" val="3367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838200" y="2809877"/>
            <a:ext cx="10515600" cy="3531744"/>
          </a:xfrm>
        </p:spPr>
        <p:txBody>
          <a:bodyPr anchor="ctr">
            <a:normAutofit lnSpcReduction="10000"/>
          </a:bodyPr>
          <a:lstStyle/>
          <a:p>
            <a:r>
              <a:rPr lang="en-US" dirty="0"/>
              <a:t>Pandas can read numerous file types</a:t>
            </a:r>
          </a:p>
          <a:p>
            <a:pPr lvl="1"/>
            <a:r>
              <a:rPr lang="en-US" dirty="0"/>
              <a:t>In all instances you will need a file path, so the program knows where to look</a:t>
            </a:r>
          </a:p>
          <a:p>
            <a:pPr lvl="1"/>
            <a:r>
              <a:rPr lang="en-US" dirty="0"/>
              <a:t>We will read files into a </a:t>
            </a:r>
            <a:r>
              <a:rPr lang="en-US" dirty="0" err="1"/>
              <a:t>dataframe</a:t>
            </a:r>
            <a:r>
              <a:rPr lang="en-US" dirty="0"/>
              <a:t> (</a:t>
            </a:r>
            <a:r>
              <a:rPr lang="en-US" dirty="0" err="1"/>
              <a:t>df</a:t>
            </a:r>
            <a:r>
              <a:rPr lang="en-US" dirty="0"/>
              <a:t>), which is basically Pandas’ version of a spreadsheet, but way cooler</a:t>
            </a:r>
          </a:p>
          <a:p>
            <a:r>
              <a:rPr lang="en-US" dirty="0"/>
              <a:t>I’ve loaded the data. Now what?</a:t>
            </a:r>
          </a:p>
          <a:p>
            <a:pPr lvl="1"/>
            <a:r>
              <a:rPr lang="en-US" dirty="0"/>
              <a:t>View </a:t>
            </a:r>
            <a:r>
              <a:rPr lang="en-US" dirty="0" err="1"/>
              <a:t>dataframe</a:t>
            </a:r>
            <a:endParaRPr lang="en-US" dirty="0"/>
          </a:p>
          <a:p>
            <a:pPr lvl="1"/>
            <a:r>
              <a:rPr lang="en-US" dirty="0"/>
              <a:t>What data types do you have?</a:t>
            </a:r>
          </a:p>
          <a:p>
            <a:pPr lvl="1"/>
            <a:r>
              <a:rPr lang="en-US" dirty="0"/>
              <a:t>Is any information missing?</a:t>
            </a:r>
          </a:p>
          <a:p>
            <a:pPr lvl="1"/>
            <a:r>
              <a:rPr lang="en-US" dirty="0"/>
              <a:t>In short, </a:t>
            </a:r>
            <a:r>
              <a:rPr lang="en-US"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728663" y="3106654"/>
            <a:ext cx="5157787" cy="338039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 (text, integer, date, etc.)</a:t>
            </a:r>
          </a:p>
          <a:p>
            <a:r>
              <a:rPr lang="en-US" dirty="0"/>
              <a:t>Column headers are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014989" y="3101030"/>
            <a:ext cx="5543550" cy="33803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142419282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2400" dirty="0">
                <a:solidFill>
                  <a:schemeClr val="bg1"/>
                </a:solidFill>
              </a:rPr>
              <a:t>File: </a:t>
            </a:r>
            <a:r>
              <a:rPr lang="en-US" sz="2400" dirty="0" err="1">
                <a:solidFill>
                  <a:schemeClr val="bg1"/>
                </a:solidFill>
              </a:rPr>
              <a:t>movie_ratings.ipynb</a:t>
            </a:r>
            <a:endParaRPr lang="en-US" sz="2400" dirty="0">
              <a:solidFill>
                <a:schemeClr val="bg1"/>
              </a:solidFill>
            </a:endParaRPr>
          </a:p>
          <a:p>
            <a:pPr marL="0" indent="0">
              <a:buNone/>
            </a:pPr>
            <a:r>
              <a:rPr lang="en-US" sz="2400" dirty="0">
                <a:solidFill>
                  <a:schemeClr val="bg1"/>
                </a:solidFill>
              </a:rPr>
              <a:t>Dataset: data/imdb.csv</a:t>
            </a:r>
          </a:p>
          <a:p>
            <a:pPr marL="0" indent="0">
              <a:buNone/>
            </a:pPr>
            <a:endParaRPr lang="en-US" sz="2400" dirty="0">
              <a:solidFill>
                <a:schemeClr val="bg1"/>
              </a:solidFill>
            </a:endParaRPr>
          </a:p>
          <a:p>
            <a:pPr marL="0" indent="0">
              <a:buNone/>
            </a:pPr>
            <a:r>
              <a:rPr lang="en-US" sz="24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343374" y="895350"/>
            <a:ext cx="6077101" cy="5105399"/>
          </a:xfrm>
        </p:spPr>
        <p:txBody>
          <a:bodyPr anchor="t">
            <a:normAutofit lnSpcReduction="10000"/>
          </a:bodyPr>
          <a:lstStyle/>
          <a:p>
            <a:r>
              <a:rPr lang="en-US" dirty="0"/>
              <a:t>How would you describe this dataset? Messy? Clean? Somewhere in the middle?</a:t>
            </a:r>
          </a:p>
          <a:p>
            <a:r>
              <a:rPr lang="en-US" dirty="0"/>
              <a:t>Three primary steps:</a:t>
            </a:r>
          </a:p>
          <a:p>
            <a:pPr marL="800100" lvl="1" indent="-342900">
              <a:buFont typeface="+mj-lt"/>
              <a:buAutoNum type="arabicPeriod"/>
            </a:pPr>
            <a:r>
              <a:rPr lang="en-US" dirty="0"/>
              <a:t>Load </a:t>
            </a:r>
            <a:r>
              <a:rPr lang="en-US" dirty="0" err="1"/>
              <a:t>dataframe</a:t>
            </a:r>
            <a:endParaRPr lang="en-US" dirty="0"/>
          </a:p>
          <a:p>
            <a:pPr marL="800100" lvl="1" indent="-342900">
              <a:buFont typeface="+mj-lt"/>
              <a:buAutoNum type="arabicPeriod"/>
            </a:pPr>
            <a:r>
              <a:rPr lang="en-US" dirty="0"/>
              <a:t>Summary/descriptive info</a:t>
            </a:r>
          </a:p>
          <a:p>
            <a:pPr marL="800100" lvl="1" indent="-342900">
              <a:buFont typeface="+mj-lt"/>
              <a:buAutoNum type="arabicPeriod"/>
            </a:pPr>
            <a:r>
              <a:rPr lang="en-US" dirty="0"/>
              <a:t>Visualizations</a:t>
            </a:r>
          </a:p>
          <a:p>
            <a:r>
              <a:rPr lang="en-US" dirty="0"/>
              <a:t>Think about these questions at each primary step: </a:t>
            </a:r>
          </a:p>
          <a:p>
            <a:pPr lvl="1"/>
            <a:r>
              <a:rPr lang="en-US" dirty="0"/>
              <a:t>Can you see any potential problems? </a:t>
            </a:r>
          </a:p>
          <a:p>
            <a:pPr lvl="1"/>
            <a:r>
              <a:rPr lang="en-US"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838200" y="2895605"/>
            <a:ext cx="10515600" cy="3348435"/>
          </a:xfrm>
        </p:spPr>
        <p:txBody>
          <a:bodyPr anchor="ctr">
            <a:normAutofit/>
          </a:bodyPr>
          <a:lstStyle/>
          <a:p>
            <a:r>
              <a:rPr lang="en-US" dirty="0"/>
              <a:t>As you may have noticed, the IMDB data was pretty good, but it wasn’t perfect – there were some missing values.</a:t>
            </a:r>
            <a:endParaRPr lang="en-US" sz="2400" dirty="0"/>
          </a:p>
          <a:p>
            <a:r>
              <a:rPr lang="en-US" dirty="0"/>
              <a:t>Depending on what you’re investigating, missing values may or may not be problematic. In the last example, because we looked at ratings, our visuals were not impacted since the missing data was not from the ratings column. </a:t>
            </a:r>
            <a:r>
              <a:rPr lang="en-US"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838200" y="2990853"/>
            <a:ext cx="10515600" cy="3350755"/>
          </a:xfrm>
        </p:spPr>
        <p:txBody>
          <a:bodyPr anchor="ctr">
            <a:normAutofit fontScale="92500"/>
          </a:bodyPr>
          <a:lstStyle/>
          <a:p>
            <a:r>
              <a:rPr lang="en-US" sz="2400" dirty="0"/>
              <a:t>If you are curious and want to play with this, here are two ways to address missing data:</a:t>
            </a:r>
          </a:p>
          <a:p>
            <a:pPr lvl="1"/>
            <a:r>
              <a:rPr lang="en-US" sz="2000" dirty="0"/>
              <a:t>Impute (fill in) missing data using </a:t>
            </a:r>
            <a:r>
              <a:rPr lang="en-US" sz="20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fillna</a:t>
            </a:r>
            <a:r>
              <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a:t>
            </a:r>
            <a:endPar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pPr lvl="2"/>
            <a:r>
              <a:rPr lang="en-US" sz="1600" dirty="0">
                <a:ea typeface="Cascadia Mono" panose="020B0609020000020004" pitchFamily="49" charset="0"/>
                <a:cs typeface="Cascadia Mono" panose="020B0609020000020004" pitchFamily="49" charset="0"/>
              </a:rPr>
              <a:t>Impute with mean: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median: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(median(),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mode: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(mode(),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1"/>
            <a:r>
              <a:rPr lang="en-US" sz="2000" dirty="0"/>
              <a:t>Drop rows with missing data using </a:t>
            </a:r>
            <a:r>
              <a:rPr lang="en-US" sz="2000" dirty="0" err="1">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dropna</a:t>
            </a:r>
            <a:r>
              <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a:t>
            </a:r>
            <a:endPar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r>
              <a:rPr lang="en-US" sz="2400" dirty="0"/>
              <a:t>Any handling of missing data can influence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449588" y="2718054"/>
            <a:ext cx="3385185" cy="3207258"/>
          </a:xfrm>
        </p:spPr>
        <p:txBody>
          <a:bodyPr anchor="t">
            <a:normAutofit/>
          </a:bodyPr>
          <a:lstStyle/>
          <a:p>
            <a:pPr marL="0" indent="0">
              <a:buNone/>
            </a:pPr>
            <a:r>
              <a:rPr lang="en-US" sz="2400" dirty="0">
                <a:solidFill>
                  <a:schemeClr val="bg1"/>
                </a:solidFill>
              </a:rPr>
              <a:t>File: </a:t>
            </a:r>
            <a:r>
              <a:rPr lang="en-US" sz="2400" dirty="0" err="1">
                <a:solidFill>
                  <a:schemeClr val="bg1"/>
                </a:solidFill>
              </a:rPr>
              <a:t>movie_ratings.ipynb</a:t>
            </a:r>
            <a:endParaRPr lang="en-US" sz="2400" dirty="0">
              <a:solidFill>
                <a:schemeClr val="bg1"/>
              </a:solidFill>
            </a:endParaRPr>
          </a:p>
          <a:p>
            <a:pPr marL="0" indent="0">
              <a:buNone/>
            </a:pPr>
            <a:r>
              <a:rPr lang="en-US" sz="2400" dirty="0">
                <a:solidFill>
                  <a:schemeClr val="bg1"/>
                </a:solidFill>
              </a:rPr>
              <a:t>Dataset: data/imdb.csv</a:t>
            </a:r>
          </a:p>
          <a:p>
            <a:pPr marL="0" indent="0">
              <a:buNone/>
            </a:pPr>
            <a:endParaRPr lang="en-US" sz="2400" dirty="0">
              <a:solidFill>
                <a:schemeClr val="bg1"/>
              </a:solidFill>
            </a:endParaRPr>
          </a:p>
          <a:p>
            <a:pPr marL="0" indent="0">
              <a:buNone/>
            </a:pPr>
            <a:r>
              <a:rPr lang="en-US" sz="2400" dirty="0">
                <a:solidFill>
                  <a:schemeClr val="bg1"/>
                </a:solidFill>
              </a:rPr>
              <a:t>How would you handle missing data from the Certificate and/or </a:t>
            </a:r>
            <a:r>
              <a:rPr lang="en-US" sz="2400" dirty="0" err="1">
                <a:solidFill>
                  <a:schemeClr val="bg1"/>
                </a:solidFill>
              </a:rPr>
              <a:t>Metascore</a:t>
            </a:r>
            <a:r>
              <a:rPr lang="en-US" sz="24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dirty="0">
                <a:solidFill>
                  <a:schemeClr val="bg1"/>
                </a:solidFill>
              </a:rPr>
              <a:t>Visual-Ready</a:t>
            </a:r>
          </a:p>
          <a:p>
            <a:pPr lvl="1"/>
            <a:r>
              <a:rPr lang="en-US" sz="2800" dirty="0">
                <a:solidFill>
                  <a:schemeClr val="bg1"/>
                </a:solidFill>
              </a:rPr>
              <a:t>data/cats.csv</a:t>
            </a:r>
          </a:p>
          <a:p>
            <a:pPr lvl="1"/>
            <a:r>
              <a:rPr lang="en-US" sz="2800" dirty="0">
                <a:solidFill>
                  <a:schemeClr val="bg1"/>
                </a:solidFill>
              </a:rPr>
              <a:t>data/imfgdp.csv</a:t>
            </a:r>
          </a:p>
          <a:p>
            <a:pPr marL="0" indent="0">
              <a:buNone/>
            </a:pPr>
            <a:endParaRPr lang="en-US" dirty="0">
              <a:solidFill>
                <a:schemeClr val="bg1"/>
              </a:solidFill>
            </a:endParaRPr>
          </a:p>
          <a:p>
            <a:r>
              <a:rPr lang="en-US" dirty="0">
                <a:solidFill>
                  <a:schemeClr val="bg1"/>
                </a:solidFill>
              </a:rPr>
              <a:t>Challenge</a:t>
            </a:r>
          </a:p>
          <a:p>
            <a:pPr lvl="1"/>
            <a:r>
              <a:rPr lang="en-US" sz="2800" dirty="0">
                <a:solidFill>
                  <a:schemeClr val="bg1"/>
                </a:solidFill>
              </a:rPr>
              <a:t>data/imdb.csv</a:t>
            </a:r>
          </a:p>
          <a:p>
            <a:pPr lvl="1"/>
            <a:r>
              <a:rPr lang="en-US" sz="2800" dirty="0">
                <a:solidFill>
                  <a:schemeClr val="bg1"/>
                </a:solidFill>
              </a:rPr>
              <a:t>data/music.csv</a:t>
            </a:r>
          </a:p>
        </p:txBody>
      </p:sp>
    </p:spTree>
    <p:extLst>
      <p:ext uri="{BB962C8B-B14F-4D97-AF65-F5344CB8AC3E}">
        <p14:creationId xmlns:p14="http://schemas.microsoft.com/office/powerpoint/2010/main" val="121702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343374" y="895350"/>
            <a:ext cx="6134251" cy="5124449"/>
          </a:xfrm>
        </p:spPr>
        <p:txBody>
          <a:bodyPr anchor="t">
            <a:normAutofit lnSpcReduction="10000"/>
          </a:bodyPr>
          <a:lstStyle/>
          <a:p>
            <a:r>
              <a:rPr lang="en-US" dirty="0"/>
              <a:t>If you want to work with clean, perfect data and focus only on visuals and customization of visuals, see Visual-Ready List</a:t>
            </a:r>
          </a:p>
          <a:p>
            <a:r>
              <a:rPr lang="en-US" dirty="0"/>
              <a:t>If you want a little more of a challenge with data quality and Python coding beyond just what’s needed for visuals, see Challenge List</a:t>
            </a:r>
          </a:p>
          <a:p>
            <a:r>
              <a:rPr lang="en-US" dirty="0"/>
              <a:t>Keep in mind: you can use data from either set! Just be aware of your goals and what question(s) you are looking to answer with your visuals. There are no macho points </a:t>
            </a:r>
            <a:r>
              <a:rPr lang="en-US" dirty="0">
                <a:sym typeface="Wingdings" panose="05000000000000000000" pitchFamily="2" charset="2"/>
              </a:rPr>
              <a:t></a:t>
            </a:r>
            <a:endParaRPr lang="en-US" dirty="0"/>
          </a:p>
        </p:txBody>
      </p:sp>
    </p:spTree>
    <p:extLst>
      <p:ext uri="{BB962C8B-B14F-4D97-AF65-F5344CB8AC3E}">
        <p14:creationId xmlns:p14="http://schemas.microsoft.com/office/powerpoint/2010/main" val="3746072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1719008532"/>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443405" y="313111"/>
            <a:ext cx="6798541" cy="594536"/>
          </a:xfrm>
        </p:spPr>
        <p:txBody>
          <a:bodyPr anchor="b">
            <a:normAutofit fontScale="90000"/>
          </a:bodyPr>
          <a:lstStyle/>
          <a:p>
            <a:r>
              <a:rPr lang="en-US" sz="4000" dirty="0" err="1"/>
              <a:t>Jupyter</a:t>
            </a:r>
            <a:r>
              <a:rPr lang="en-US" sz="4000" dirty="0"/>
              <a:t>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398264" y="1024128"/>
            <a:ext cx="7598664" cy="5440680"/>
          </a:xfrm>
        </p:spPr>
        <p:txBody>
          <a:bodyPr>
            <a:normAutofit/>
          </a:bodyPr>
          <a:lstStyle/>
          <a:p>
            <a:r>
              <a:rPr lang="en-US" sz="2400" dirty="0">
                <a:hlinkClick r:id="rId3"/>
              </a:rPr>
              <a:t>https://GitHub.com/LikeAWednesday/TechCamp_DataViz</a:t>
            </a:r>
            <a:endParaRPr lang="en-US" sz="2400" dirty="0"/>
          </a:p>
          <a:p>
            <a:r>
              <a:rPr lang="en-US" sz="2400" dirty="0"/>
              <a:t>Follow instructions at the bottom of the page</a:t>
            </a:r>
          </a:p>
          <a:p>
            <a:endParaRPr lang="en-US" sz="2400" dirty="0"/>
          </a:p>
        </p:txBody>
      </p:sp>
      <p:pic>
        <p:nvPicPr>
          <p:cNvPr id="6" name="Picture 5">
            <a:extLst>
              <a:ext uri="{FF2B5EF4-FFF2-40B4-BE49-F238E27FC236}">
                <a16:creationId xmlns:a16="http://schemas.microsoft.com/office/drawing/2014/main" id="{C2629CA8-C306-FF95-2760-9D9AC2F910A3}"/>
              </a:ext>
            </a:extLst>
          </p:cNvPr>
          <p:cNvPicPr>
            <a:picLocks noChangeAspect="1"/>
          </p:cNvPicPr>
          <p:nvPr/>
        </p:nvPicPr>
        <p:blipFill>
          <a:blip r:embed="rId4"/>
          <a:stretch>
            <a:fillRect/>
          </a:stretch>
        </p:blipFill>
        <p:spPr>
          <a:xfrm>
            <a:off x="4751119" y="1931775"/>
            <a:ext cx="4640922" cy="4926225"/>
          </a:xfrm>
          <a:prstGeom prst="rect">
            <a:avLst/>
          </a:prstGeom>
        </p:spPr>
      </p:pic>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10502538" cy="3124658"/>
          </a:xfrm>
        </p:spPr>
        <p:txBody>
          <a:bodyPr anchor="ctr">
            <a:normAutofit/>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6507</TotalTime>
  <Words>1367</Words>
  <Application>Microsoft Office PowerPoint</Application>
  <PresentationFormat>Widescreen</PresentationFormat>
  <Paragraphs>164</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Cascadia Mono</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To The Code!</vt:lpstr>
      <vt:lpstr>Let’s Make Some Visuals!</vt:lpstr>
      <vt:lpstr>Reference:  Loading Data &amp; ‘What Now?’</vt:lpstr>
      <vt:lpstr>Clean vs. Messy Data</vt:lpstr>
      <vt:lpstr>To The Code!</vt:lpstr>
      <vt:lpstr>Let’s Make Some More Visuals!</vt:lpstr>
      <vt:lpstr>Making Visuals With Less Than Perfect Data</vt:lpstr>
      <vt:lpstr>Handling Missing Data</vt:lpstr>
      <vt:lpstr>To The Code!</vt:lpstr>
      <vt:lpstr>To The Code!</vt:lpstr>
      <vt:lpstr>Visuals: Choose Your Own Adventure!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James Bartlett</cp:lastModifiedBy>
  <cp:revision>27</cp:revision>
  <dcterms:created xsi:type="dcterms:W3CDTF">2023-05-30T17:37:31Z</dcterms:created>
  <dcterms:modified xsi:type="dcterms:W3CDTF">2023-07-20T13:07:35Z</dcterms:modified>
</cp:coreProperties>
</file>